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68" r:id="rId4"/>
    <p:sldId id="267" r:id="rId5"/>
    <p:sldId id="269" r:id="rId6"/>
    <p:sldId id="260" r:id="rId7"/>
    <p:sldId id="261" r:id="rId8"/>
    <p:sldId id="263" r:id="rId9"/>
    <p:sldId id="271" r:id="rId10"/>
    <p:sldId id="270" r:id="rId11"/>
    <p:sldId id="264" r:id="rId12"/>
    <p:sldId id="265" r:id="rId13"/>
    <p:sldId id="266"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94660"/>
  </p:normalViewPr>
  <p:slideViewPr>
    <p:cSldViewPr snapToGrid="0">
      <p:cViewPr varScale="1">
        <p:scale>
          <a:sx n="116" d="100"/>
          <a:sy n="116" d="100"/>
        </p:scale>
        <p:origin x="4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9DA7436-3826-4D9B-992D-42074E68EA8F}" type="datetimeFigureOut">
              <a:rPr lang="ru-RU" smtClean="0"/>
              <a:t>15.10.2019</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81127D06-1193-4078-A7DE-3D3205A41FBE}"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811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9DA7436-3826-4D9B-992D-42074E68EA8F}" type="datetimeFigureOut">
              <a:rPr lang="ru-RU" smtClean="0"/>
              <a:t>15.10.2019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127D06-1193-4078-A7DE-3D3205A41FBE}" type="slidenum">
              <a:rPr lang="ru-RU" smtClean="0"/>
              <a:t>‹#›</a:t>
            </a:fld>
            <a:endParaRPr lang="ru-RU"/>
          </a:p>
        </p:txBody>
      </p:sp>
    </p:spTree>
    <p:extLst>
      <p:ext uri="{BB962C8B-B14F-4D97-AF65-F5344CB8AC3E}">
        <p14:creationId xmlns:p14="http://schemas.microsoft.com/office/powerpoint/2010/main" val="323395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DA7436-3826-4D9B-992D-42074E68EA8F}"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127D06-1193-4078-A7DE-3D3205A41FBE}"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877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DA7436-3826-4D9B-992D-42074E68EA8F}"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127D06-1193-4078-A7DE-3D3205A41FBE}"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7067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DA7436-3826-4D9B-992D-42074E68EA8F}"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127D06-1193-4078-A7DE-3D3205A41FBE}" type="slidenum">
              <a:rPr lang="ru-RU" smtClean="0"/>
              <a:t>‹#›</a:t>
            </a:fld>
            <a:endParaRPr lang="ru-RU"/>
          </a:p>
        </p:txBody>
      </p:sp>
    </p:spTree>
    <p:extLst>
      <p:ext uri="{BB962C8B-B14F-4D97-AF65-F5344CB8AC3E}">
        <p14:creationId xmlns:p14="http://schemas.microsoft.com/office/powerpoint/2010/main" val="711725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DA7436-3826-4D9B-992D-42074E68EA8F}"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127D06-1193-4078-A7DE-3D3205A41FBE}"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524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DA7436-3826-4D9B-992D-42074E68EA8F}"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127D06-1193-4078-A7DE-3D3205A41FBE}"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6782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DA7436-3826-4D9B-992D-42074E68EA8F}"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127D06-1193-4078-A7DE-3D3205A41FBE}"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329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DA7436-3826-4D9B-992D-42074E68EA8F}"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127D06-1193-4078-A7DE-3D3205A41FBE}"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13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DA7436-3826-4D9B-992D-42074E68EA8F}"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127D06-1193-4078-A7DE-3D3205A41FBE}" type="slidenum">
              <a:rPr lang="ru-RU" smtClean="0"/>
              <a:t>‹#›</a:t>
            </a:fld>
            <a:endParaRPr lang="ru-RU"/>
          </a:p>
        </p:txBody>
      </p:sp>
    </p:spTree>
    <p:extLst>
      <p:ext uri="{BB962C8B-B14F-4D97-AF65-F5344CB8AC3E}">
        <p14:creationId xmlns:p14="http://schemas.microsoft.com/office/powerpoint/2010/main" val="2835560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DA7436-3826-4D9B-992D-42074E68EA8F}"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127D06-1193-4078-A7DE-3D3205A41FBE}"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69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9DA7436-3826-4D9B-992D-42074E68EA8F}" type="datetimeFigureOut">
              <a:rPr lang="ru-RU" smtClean="0"/>
              <a:t>15.10.2019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127D06-1193-4078-A7DE-3D3205A41FBE}" type="slidenum">
              <a:rPr lang="ru-RU" smtClean="0"/>
              <a:t>‹#›</a:t>
            </a:fld>
            <a:endParaRPr lang="ru-RU"/>
          </a:p>
        </p:txBody>
      </p:sp>
    </p:spTree>
    <p:extLst>
      <p:ext uri="{BB962C8B-B14F-4D97-AF65-F5344CB8AC3E}">
        <p14:creationId xmlns:p14="http://schemas.microsoft.com/office/powerpoint/2010/main" val="265800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9DA7436-3826-4D9B-992D-42074E68EA8F}" type="datetimeFigureOut">
              <a:rPr lang="ru-RU" smtClean="0"/>
              <a:t>15.10.2019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1127D06-1193-4078-A7DE-3D3205A41FBE}"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838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9DA7436-3826-4D9B-992D-42074E68EA8F}" type="datetimeFigureOut">
              <a:rPr lang="ru-RU" smtClean="0"/>
              <a:t>15.10.2019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1127D06-1193-4078-A7DE-3D3205A41FBE}"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393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A7436-3826-4D9B-992D-42074E68EA8F}" type="datetimeFigureOut">
              <a:rPr lang="ru-RU" smtClean="0"/>
              <a:t>15.10.2019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1127D06-1193-4078-A7DE-3D3205A41FBE}" type="slidenum">
              <a:rPr lang="ru-RU" smtClean="0"/>
              <a:t>‹#›</a:t>
            </a:fld>
            <a:endParaRPr lang="ru-RU"/>
          </a:p>
        </p:txBody>
      </p:sp>
    </p:spTree>
    <p:extLst>
      <p:ext uri="{BB962C8B-B14F-4D97-AF65-F5344CB8AC3E}">
        <p14:creationId xmlns:p14="http://schemas.microsoft.com/office/powerpoint/2010/main" val="345882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9DA7436-3826-4D9B-992D-42074E68EA8F}" type="datetimeFigureOut">
              <a:rPr lang="ru-RU" smtClean="0"/>
              <a:t>15.10.2019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127D06-1193-4078-A7DE-3D3205A41FBE}"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643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9DA7436-3826-4D9B-992D-42074E68EA8F}" type="datetimeFigureOut">
              <a:rPr lang="ru-RU" smtClean="0"/>
              <a:t>15.10.2019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127D06-1193-4078-A7DE-3D3205A41FBE}" type="slidenum">
              <a:rPr lang="ru-RU" smtClean="0"/>
              <a:t>‹#›</a:t>
            </a:fld>
            <a:endParaRPr lang="ru-RU"/>
          </a:p>
        </p:txBody>
      </p:sp>
    </p:spTree>
    <p:extLst>
      <p:ext uri="{BB962C8B-B14F-4D97-AF65-F5344CB8AC3E}">
        <p14:creationId xmlns:p14="http://schemas.microsoft.com/office/powerpoint/2010/main" val="221365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DA7436-3826-4D9B-992D-42074E68EA8F}" type="datetimeFigureOut">
              <a:rPr lang="ru-RU" smtClean="0"/>
              <a:t>15.10.2019</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127D06-1193-4078-A7DE-3D3205A41FBE}" type="slidenum">
              <a:rPr lang="ru-RU" smtClean="0"/>
              <a:t>‹#›</a:t>
            </a:fld>
            <a:endParaRPr lang="ru-RU"/>
          </a:p>
        </p:txBody>
      </p:sp>
    </p:spTree>
    <p:extLst>
      <p:ext uri="{BB962C8B-B14F-4D97-AF65-F5344CB8AC3E}">
        <p14:creationId xmlns:p14="http://schemas.microsoft.com/office/powerpoint/2010/main" val="4160427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nsultant.ru/document/cons_doc_LAW_200920/3d0cac60971a511280cbba229d9b6329c07731f7/#dst100639" TargetMode="External"/><Relationship Id="rId2" Type="http://schemas.openxmlformats.org/officeDocument/2006/relationships/hyperlink" Target="http://www.consultant.ru/document/cons_doc_LAW_45566/3d0cac60971a511280cbba229d9b6329c07731f7/#dst100056" TargetMode="External"/><Relationship Id="rId1" Type="http://schemas.openxmlformats.org/officeDocument/2006/relationships/slideLayout" Target="../slideLayouts/slideLayout7.xml"/><Relationship Id="rId6" Type="http://schemas.openxmlformats.org/officeDocument/2006/relationships/hyperlink" Target="http://www.consultant.ru/document/cons_doc_LAW_200920/3d0cac60971a511280cbba229d9b6329c07731f7/#dst100641" TargetMode="External"/><Relationship Id="rId5" Type="http://schemas.openxmlformats.org/officeDocument/2006/relationships/hyperlink" Target="http://www.consultant.ru/document/cons_doc_LAW_122993/3d0cac60971a511280cbba229d9b6329c07731f7/#dst100042" TargetMode="External"/><Relationship Id="rId4" Type="http://schemas.openxmlformats.org/officeDocument/2006/relationships/hyperlink" Target="http://www.consultant.ru/document/cons_doc_LAW_122992/3d0cac60971a511280cbba229d9b6329c07731f7/#dst10077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96064" y="2232454"/>
            <a:ext cx="7158681" cy="2916195"/>
          </a:xfrm>
          <a:solidFill>
            <a:schemeClr val="bg1"/>
          </a:solidFill>
        </p:spPr>
        <p:txBody>
          <a:bodyPr>
            <a:normAutofit fontScale="90000"/>
          </a:bodyPr>
          <a:lstStyle/>
          <a:p>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БОЛЕЗНИ ОБЩИЕ ДЛЯ ЖИВОТНЫХ (ОХОТНИЧЬИХ РЕСУРСОВ) И ЧЕЛОВЕКА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349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91978" y="1473553"/>
            <a:ext cx="10560908" cy="34201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УК РФ Статья 249. Нарушение ветеринарных правил и правил, установленных для борьбы с болезнями и вредителями растений</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1. Нарушение ветеринарных правил, повлекшее по неосторожности распространение эпизоотий или иные тяжкие последствия, -</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(в ред. Федерального </a:t>
            </a:r>
            <a:r>
              <a:rPr kumimoji="0" lang="ru-RU" altLang="ru-RU" sz="1200" b="0" i="0" u="none" strike="noStrike" cap="none" normalizeH="0" baseline="0" dirty="0" smtClean="0">
                <a:ln>
                  <a:noFill/>
                </a:ln>
                <a:solidFill>
                  <a:srgbClr val="666699"/>
                </a:solidFill>
                <a:effectLst/>
                <a:latin typeface="Arial" panose="020B0604020202020204" pitchFamily="34" charset="0"/>
                <a:cs typeface="Arial" panose="020B0604020202020204" pitchFamily="34" charset="0"/>
                <a:hlinkClick r:id="rId2"/>
              </a:rPr>
              <a:t>закона</a:t>
            </a: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от 25.06.1998 N 92-ФЗ)</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(см. текст в предыдущей редакции)</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наказывается штрафом в размере до ста двадцати тысяч рублей или в размере заработной платы или иного дохода осужденного за период до одного года, либо обязательными работами на срок до четырехсот восьмидесяти часов, либо исправительными работами на срок до двух лет, либо ограничением свободы на срок до двух лет, либо принудительными работами на срок до двух лет, либо лишением свободы на тот же срок.</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(в ред. Федерального </a:t>
            </a:r>
            <a:r>
              <a:rPr kumimoji="0" lang="ru-RU" altLang="ru-RU" sz="1200" b="0" i="0" u="none" strike="noStrike" cap="none" normalizeH="0" baseline="0" dirty="0" smtClean="0">
                <a:ln>
                  <a:noFill/>
                </a:ln>
                <a:solidFill>
                  <a:srgbClr val="666699"/>
                </a:solidFill>
                <a:effectLst/>
                <a:latin typeface="Arial" panose="020B0604020202020204" pitchFamily="34" charset="0"/>
                <a:cs typeface="Arial" panose="020B0604020202020204" pitchFamily="34" charset="0"/>
                <a:hlinkClick r:id="rId3"/>
              </a:rPr>
              <a:t>закона</a:t>
            </a: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от 07.12.2011 N 420-ФЗ)</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(см. текст в предыдущей редакции)</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2. Нарушение правил, установленных для борьбы с болезнями и вредителями растений, повлекшее по неосторожности тяжкие последствия, -</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(в ред. Федерального </a:t>
            </a:r>
            <a:r>
              <a:rPr kumimoji="0" lang="ru-RU" altLang="ru-RU" sz="1200" b="0" i="0" u="none" strike="noStrike" cap="none" normalizeH="0" baseline="0" dirty="0" smtClean="0">
                <a:ln>
                  <a:noFill/>
                </a:ln>
                <a:solidFill>
                  <a:srgbClr val="666699"/>
                </a:solidFill>
                <a:effectLst/>
                <a:latin typeface="Arial" panose="020B0604020202020204" pitchFamily="34" charset="0"/>
                <a:cs typeface="Arial" panose="020B0604020202020204" pitchFamily="34" charset="0"/>
                <a:hlinkClick r:id="rId2"/>
              </a:rPr>
              <a:t>закона</a:t>
            </a: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от 25.06.1998 N 92-ФЗ)</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(см. текст в предыдущей редакции)</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наказывается штрафом в размере до ста двадцати тысяч рублей или в размере заработной платы или иного дохода осужденного за период до одного года, либо обязательными работами на срок до трехсот шестидесяти часов, либо исправительными работами на срок до одного года, либо ограничением свободы на срок до двух лет.</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(в ред. Федеральных законов от 08.12.2003 </a:t>
            </a:r>
            <a:r>
              <a:rPr kumimoji="0" lang="ru-RU" altLang="ru-RU" sz="1200" b="0" i="0" u="none" strike="noStrike" cap="none" normalizeH="0" baseline="0" dirty="0" smtClean="0">
                <a:ln>
                  <a:noFill/>
                </a:ln>
                <a:solidFill>
                  <a:srgbClr val="666699"/>
                </a:solidFill>
                <a:effectLst/>
                <a:latin typeface="Arial" panose="020B0604020202020204" pitchFamily="34" charset="0"/>
                <a:cs typeface="Arial" panose="020B0604020202020204" pitchFamily="34" charset="0"/>
                <a:hlinkClick r:id="rId4"/>
              </a:rPr>
              <a:t>N 162-ФЗ</a:t>
            </a: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от 06.05.2010 </a:t>
            </a:r>
            <a:r>
              <a:rPr kumimoji="0" lang="ru-RU" altLang="ru-RU" sz="1200" b="0" i="0" u="none" strike="noStrike" cap="none" normalizeH="0" baseline="0" dirty="0" smtClean="0">
                <a:ln>
                  <a:noFill/>
                </a:ln>
                <a:solidFill>
                  <a:srgbClr val="666699"/>
                </a:solidFill>
                <a:effectLst/>
                <a:latin typeface="Arial" panose="020B0604020202020204" pitchFamily="34" charset="0"/>
                <a:cs typeface="Arial" panose="020B0604020202020204" pitchFamily="34" charset="0"/>
                <a:hlinkClick r:id="rId5"/>
              </a:rPr>
              <a:t>N 81-ФЗ</a:t>
            </a: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от 07.12.2011 </a:t>
            </a:r>
            <a:r>
              <a:rPr kumimoji="0" lang="ru-RU" altLang="ru-RU" sz="1200" b="0" i="0" u="none" strike="noStrike" cap="none" normalizeH="0" baseline="0" dirty="0" smtClean="0">
                <a:ln>
                  <a:noFill/>
                </a:ln>
                <a:solidFill>
                  <a:srgbClr val="666699"/>
                </a:solidFill>
                <a:effectLst/>
                <a:latin typeface="Arial" panose="020B0604020202020204" pitchFamily="34" charset="0"/>
                <a:cs typeface="Arial" panose="020B0604020202020204" pitchFamily="34" charset="0"/>
                <a:hlinkClick r:id="rId6"/>
              </a:rPr>
              <a:t>N 420-ФЗ</a:t>
            </a: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(см. текст в предыдущей редакции)</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5946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6594" y="947352"/>
            <a:ext cx="6936259" cy="584775"/>
          </a:xfrm>
          <a:prstGeom prst="rect">
            <a:avLst/>
          </a:prstGeom>
          <a:noFill/>
        </p:spPr>
        <p:txBody>
          <a:bodyPr wrap="square" rtlCol="0">
            <a:spAutoFit/>
          </a:bodyPr>
          <a:lstStyle/>
          <a:p>
            <a:pPr algn="ctr"/>
            <a:r>
              <a:rPr lang="ru-RU" sz="3200" dirty="0" smtClean="0">
                <a:latin typeface="Times New Roman" panose="02020603050405020304" pitchFamily="18" charset="0"/>
                <a:cs typeface="Times New Roman" panose="02020603050405020304" pitchFamily="18" charset="0"/>
              </a:rPr>
              <a:t>ФИННОЗ</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62" y="1631606"/>
            <a:ext cx="5661454" cy="424609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4810" y="1532127"/>
            <a:ext cx="5480908" cy="4345570"/>
          </a:xfrm>
          <a:prstGeom prst="rect">
            <a:avLst/>
          </a:prstGeom>
        </p:spPr>
      </p:pic>
    </p:spTree>
    <p:extLst>
      <p:ext uri="{BB962C8B-B14F-4D97-AF65-F5344CB8AC3E}">
        <p14:creationId xmlns:p14="http://schemas.microsoft.com/office/powerpoint/2010/main" val="519146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1697" y="996778"/>
            <a:ext cx="5741773" cy="523220"/>
          </a:xfrm>
          <a:prstGeom prst="rect">
            <a:avLst/>
          </a:prstGeom>
          <a:noFill/>
        </p:spPr>
        <p:txBody>
          <a:bodyPr wrap="square" rtlCol="0">
            <a:spAutoFit/>
          </a:bodyPr>
          <a:lstStyle/>
          <a:p>
            <a:pPr algn="ctr"/>
            <a:r>
              <a:rPr lang="ru-RU" sz="2800" dirty="0" smtClean="0">
                <a:latin typeface="Times New Roman" panose="02020603050405020304" pitchFamily="18" charset="0"/>
                <a:cs typeface="Times New Roman" panose="02020603050405020304" pitchFamily="18" charset="0"/>
              </a:rPr>
              <a:t>ЭХИНОКОККОЗ</a:t>
            </a:r>
            <a:endParaRPr lang="ru-RU" sz="28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611" y="1519998"/>
            <a:ext cx="6242304" cy="4675632"/>
          </a:xfrm>
          <a:prstGeom prst="rect">
            <a:avLst/>
          </a:prstGeom>
        </p:spPr>
      </p:pic>
    </p:spTree>
    <p:extLst>
      <p:ext uri="{BB962C8B-B14F-4D97-AF65-F5344CB8AC3E}">
        <p14:creationId xmlns:p14="http://schemas.microsoft.com/office/powerpoint/2010/main" val="2455709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3293" b="10422"/>
          <a:stretch/>
        </p:blipFill>
        <p:spPr>
          <a:xfrm>
            <a:off x="980303" y="650789"/>
            <a:ext cx="5799438" cy="3665838"/>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4499" y="2644347"/>
            <a:ext cx="4608706" cy="3665838"/>
          </a:xfrm>
          <a:prstGeom prst="rect">
            <a:avLst/>
          </a:prstGeom>
        </p:spPr>
      </p:pic>
    </p:spTree>
    <p:extLst>
      <p:ext uri="{BB962C8B-B14F-4D97-AF65-F5344CB8AC3E}">
        <p14:creationId xmlns:p14="http://schemas.microsoft.com/office/powerpoint/2010/main" val="2162478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3730" y="1070918"/>
            <a:ext cx="6787978" cy="523220"/>
          </a:xfrm>
          <a:prstGeom prst="rect">
            <a:avLst/>
          </a:prstGeom>
          <a:noFill/>
        </p:spPr>
        <p:txBody>
          <a:bodyPr wrap="square" rtlCol="0">
            <a:spAutoFit/>
          </a:bodyPr>
          <a:lstStyle/>
          <a:p>
            <a:pPr algn="ctr"/>
            <a:r>
              <a:rPr lang="ru-RU" sz="2800" dirty="0" smtClean="0">
                <a:latin typeface="Times New Roman" panose="02020603050405020304" pitchFamily="18" charset="0"/>
                <a:cs typeface="Times New Roman" panose="02020603050405020304" pitchFamily="18" charset="0"/>
              </a:rPr>
              <a:t>СИБИРСКАЯ ЯЗВА</a:t>
            </a:r>
            <a:endParaRPr lang="ru-RU" sz="28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703" y="1555008"/>
            <a:ext cx="3610151" cy="241563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115" y="4151987"/>
            <a:ext cx="5035207" cy="17669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7978" y="1491049"/>
            <a:ext cx="3410465" cy="2557849"/>
          </a:xfrm>
          <a:prstGeom prst="rect">
            <a:avLst/>
          </a:prstGeom>
        </p:spPr>
      </p:pic>
    </p:spTree>
    <p:extLst>
      <p:ext uri="{BB962C8B-B14F-4D97-AF65-F5344CB8AC3E}">
        <p14:creationId xmlns:p14="http://schemas.microsoft.com/office/powerpoint/2010/main" val="1192336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ovosti33.ru/wp-content/uploads/2018/08/420cb17b088b30d877093833740277f8-15238679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11" y="822121"/>
            <a:ext cx="10712740" cy="508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95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b yazva f 1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0" y="159390"/>
            <a:ext cx="10427516" cy="690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22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ovosti33.ru/wp-content/uploads/2018/02/340472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33" y="529248"/>
            <a:ext cx="9753600" cy="5678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29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5893" y="1095632"/>
            <a:ext cx="8361405" cy="523220"/>
          </a:xfrm>
          <a:prstGeom prst="rect">
            <a:avLst/>
          </a:prstGeom>
          <a:noFill/>
        </p:spPr>
        <p:txBody>
          <a:bodyPr wrap="square" rtlCol="0">
            <a:spAutoFit/>
          </a:bodyPr>
          <a:lstStyle/>
          <a:p>
            <a:pPr algn="ctr"/>
            <a:r>
              <a:rPr lang="ru-RU" sz="2800" dirty="0" smtClean="0">
                <a:latin typeface="Times New Roman" panose="02020603050405020304" pitchFamily="18" charset="0"/>
                <a:cs typeface="Times New Roman" panose="02020603050405020304" pitchFamily="18" charset="0"/>
              </a:rPr>
              <a:t>БЕШЕНСТВО</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618851"/>
            <a:ext cx="7471719" cy="4534813"/>
          </a:xfrm>
          <a:prstGeom prst="rect">
            <a:avLst/>
          </a:prstGeom>
        </p:spPr>
      </p:pic>
    </p:spTree>
    <p:extLst>
      <p:ext uri="{BB962C8B-B14F-4D97-AF65-F5344CB8AC3E}">
        <p14:creationId xmlns:p14="http://schemas.microsoft.com/office/powerpoint/2010/main" val="3749618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212" y="617838"/>
            <a:ext cx="5111510" cy="3591698"/>
          </a:xfrm>
          <a:prstGeom prst="rect">
            <a:avLst/>
          </a:prstGeom>
        </p:spPr>
      </p:pic>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6663"/>
          <a:stretch/>
        </p:blipFill>
        <p:spPr>
          <a:xfrm>
            <a:off x="6985686" y="2553730"/>
            <a:ext cx="4500605" cy="3665838"/>
          </a:xfrm>
          <a:prstGeom prst="rect">
            <a:avLst/>
          </a:prstGeom>
        </p:spPr>
      </p:pic>
    </p:spTree>
    <p:extLst>
      <p:ext uri="{BB962C8B-B14F-4D97-AF65-F5344CB8AC3E}">
        <p14:creationId xmlns:p14="http://schemas.microsoft.com/office/powerpoint/2010/main" val="786372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8043" y="922638"/>
            <a:ext cx="5066271" cy="523220"/>
          </a:xfrm>
          <a:prstGeom prst="rect">
            <a:avLst/>
          </a:prstGeom>
          <a:noFill/>
        </p:spPr>
        <p:txBody>
          <a:bodyPr wrap="square" rtlCol="0">
            <a:spAutoFit/>
          </a:bodyPr>
          <a:lstStyle/>
          <a:p>
            <a:pPr algn="ctr"/>
            <a:r>
              <a:rPr lang="ru-RU" sz="2800" dirty="0" smtClean="0">
                <a:latin typeface="Times New Roman" panose="02020603050405020304" pitchFamily="18" charset="0"/>
                <a:cs typeface="Times New Roman" panose="02020603050405020304" pitchFamily="18" charset="0"/>
              </a:rPr>
              <a:t>ТРИХИНЕЛЛЕЗ</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317" y="1184248"/>
            <a:ext cx="3400425" cy="3429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221" y="1445858"/>
            <a:ext cx="6242304" cy="4675632"/>
          </a:xfrm>
          <a:prstGeom prst="rect">
            <a:avLst/>
          </a:prstGeom>
        </p:spPr>
      </p:pic>
    </p:spTree>
    <p:extLst>
      <p:ext uri="{BB962C8B-B14F-4D97-AF65-F5344CB8AC3E}">
        <p14:creationId xmlns:p14="http://schemas.microsoft.com/office/powerpoint/2010/main" val="2365056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ohota.admtyumen.ru/files/upload/OIV/U_zachita-fauna/%D0%98%D0%B7%D0%BE%D0%B1%D1%80%D0%B0%D0%B6%D0%B5%D0%BD%D0%B8%D1%8F/%D0%90%D0%A7%D0%A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070" y="667264"/>
            <a:ext cx="10626811" cy="550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6777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50</TotalTime>
  <Words>8</Words>
  <Application>Microsoft Office PowerPoint</Application>
  <PresentationFormat>Широкоэкранный</PresentationFormat>
  <Paragraphs>20</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Garamond</vt:lpstr>
      <vt:lpstr>Times New Roman</vt:lpstr>
      <vt:lpstr>Натуральные материалы</vt:lpstr>
      <vt:lpstr> БОЛЕЗНИ ОБЩИЕ ДЛЯ ЖИВОТНЫХ (ОХОТНИЧЬИХ РЕСУРСОВ) И ЧЕЛОВЕКА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БОЛЕЗНИ ОБЩИЕ ДЛЯ ЖИВОТНЫХ (ОХОТНИЧЬИХ РЕСУРСОВ) И ЧЕЛОВЕКА</dc:title>
  <dc:creator>oper14</dc:creator>
  <cp:lastModifiedBy>oper14</cp:lastModifiedBy>
  <cp:revision>10</cp:revision>
  <dcterms:created xsi:type="dcterms:W3CDTF">2018-09-06T05:30:43Z</dcterms:created>
  <dcterms:modified xsi:type="dcterms:W3CDTF">2019-10-15T08:23:45Z</dcterms:modified>
</cp:coreProperties>
</file>